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78" r:id="rId2"/>
    <p:sldId id="270" r:id="rId3"/>
    <p:sldId id="271" r:id="rId4"/>
    <p:sldId id="272" r:id="rId5"/>
    <p:sldId id="279" r:id="rId6"/>
    <p:sldId id="280" r:id="rId7"/>
    <p:sldId id="281" r:id="rId8"/>
    <p:sldId id="282" r:id="rId9"/>
    <p:sldId id="283" r:id="rId10"/>
  </p:sldIdLst>
  <p:sldSz cx="10693400" cy="7561263"/>
  <p:notesSz cx="6797675" cy="9926638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62CC6FC-896E-4210-9B41-B4715DF45499}">
          <p14:sldIdLst>
            <p14:sldId id="278"/>
            <p14:sldId id="270"/>
            <p14:sldId id="271"/>
            <p14:sldId id="272"/>
            <p14:sldId id="279"/>
            <p14:sldId id="280"/>
            <p14:sldId id="281"/>
            <p14:sldId id="282"/>
            <p14:sldId id="28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AEA"/>
    <a:srgbClr val="B9C6DF"/>
    <a:srgbClr val="FF99FF"/>
    <a:srgbClr val="FF9999"/>
    <a:srgbClr val="005AA9"/>
    <a:srgbClr val="FF5050"/>
    <a:srgbClr val="3399FF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 showGuides="1">
      <p:cViewPr varScale="1">
        <p:scale>
          <a:sx n="60" d="100"/>
          <a:sy n="60" d="100"/>
        </p:scale>
        <p:origin x="-78" y="-348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56000895733808"/>
          <c:y val="7.0249858427369791E-2"/>
          <c:w val="0.79541292286968113"/>
          <c:h val="0.509098308955217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жалобы на решения по ВНП и КНП (ст.101 НК РФ)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162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157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2019 год</c:v>
                </c:pt>
                <c:pt idx="1">
                  <c:v> 2020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2"/>
                <c:pt idx="0">
                  <c:v>99</c:v>
                </c:pt>
                <c:pt idx="1">
                  <c:v>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жалобы по налоговым спорам об оспаривании действий (бездействия), решений, принятых в порядке ст.101.4 НК РФ, иных ненормативных актов (кроме решений, принятых в порядке ст.101 НК РФ)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2.7809928250094932E-2"/>
                  <c:y val="-1.440532589328876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309</a:t>
                    </a:r>
                    <a:endParaRPr lang="en-US" dirty="0"/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2.8446660048525075E-2"/>
                  <c:y val="-3.197013197364035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214</a:t>
                    </a:r>
                    <a:endParaRPr lang="en-US" dirty="0"/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</c:dLbl>
            <c:spPr>
              <a:ln>
                <a:miter lim="800000"/>
              </a:ln>
            </c:spPr>
            <c:txPr>
              <a:bodyPr anchor="t" anchorCtr="0"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inBase"/>
            <c:showLegendKey val="1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2019 год</c:v>
                </c:pt>
                <c:pt idx="1">
                  <c:v> 2020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2"/>
                <c:pt idx="0">
                  <c:v>131</c:v>
                </c:pt>
                <c:pt idx="1">
                  <c:v>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неналоговые споры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12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2019 год</c:v>
                </c:pt>
                <c:pt idx="1">
                  <c:v> 2020 год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2"/>
                <c:pt idx="0">
                  <c:v>7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2676096"/>
        <c:axId val="92677632"/>
      </c:barChart>
      <c:catAx>
        <c:axId val="92676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anchor="t" anchorCtr="0"/>
          <a:lstStyle/>
          <a:p>
            <a:pPr>
              <a:defRPr sz="1400" baseline="0"/>
            </a:pPr>
            <a:endParaRPr lang="ru-RU"/>
          </a:p>
        </c:txPr>
        <c:crossAx val="92677632"/>
        <c:crosses val="autoZero"/>
        <c:auto val="1"/>
        <c:lblAlgn val="ctr"/>
        <c:lblOffset val="100"/>
        <c:noMultiLvlLbl val="0"/>
      </c:catAx>
      <c:valAx>
        <c:axId val="92677632"/>
        <c:scaling>
          <c:orientation val="minMax"/>
          <c:max val="2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Times New Roman" pitchFamily="18" charset="0"/>
              </a:defRPr>
            </a:pPr>
            <a:endParaRPr lang="ru-RU"/>
          </a:p>
        </c:txPr>
        <c:crossAx val="92676096"/>
        <c:crosses val="autoZero"/>
        <c:crossBetween val="between"/>
        <c:majorUnit val="50"/>
      </c:valAx>
    </c:plotArea>
    <c:legend>
      <c:legendPos val="b"/>
      <c:layout>
        <c:manualLayout>
          <c:xMode val="edge"/>
          <c:yMode val="edge"/>
          <c:x val="2.3484123654585643E-4"/>
          <c:y val="0.66906884343218098"/>
          <c:w val="0.9997652590572369"/>
          <c:h val="0.3168982686134289"/>
        </c:manualLayout>
      </c:layout>
      <c:overlay val="0"/>
      <c:txPr>
        <a:bodyPr/>
        <a:lstStyle/>
        <a:p>
          <a:pPr>
            <a:defRPr sz="10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024517052608791E-2"/>
          <c:y val="6.6756065151963348E-2"/>
          <c:w val="0.80737469204759804"/>
          <c:h val="0.83807004446447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alpha val="84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Споры с ЮЛ</c:v>
                </c:pt>
                <c:pt idx="1">
                  <c:v>Споры с ИП</c:v>
                </c:pt>
                <c:pt idx="2">
                  <c:v>Споры с ФЛ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115</c:v>
                </c:pt>
                <c:pt idx="1">
                  <c:v>60</c:v>
                </c:pt>
                <c:pt idx="2">
                  <c:v>32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0000">
                <a:alpha val="62000"/>
              </a:srgbClr>
            </a:solidFill>
          </c:spPr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Споры с ЮЛ</c:v>
                </c:pt>
                <c:pt idx="1">
                  <c:v>Споры с ИП</c:v>
                </c:pt>
                <c:pt idx="2">
                  <c:v>Споры с ФЛ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53</c:v>
                </c:pt>
                <c:pt idx="1">
                  <c:v>20</c:v>
                </c:pt>
                <c:pt idx="2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91072"/>
        <c:axId val="6692864"/>
      </c:barChart>
      <c:catAx>
        <c:axId val="6691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692864"/>
        <c:crosses val="autoZero"/>
        <c:auto val="1"/>
        <c:lblAlgn val="ctr"/>
        <c:lblOffset val="100"/>
        <c:noMultiLvlLbl val="0"/>
      </c:catAx>
      <c:valAx>
        <c:axId val="6692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6910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судебных дел, %</a:t>
            </a:r>
            <a:endParaRPr lang="ru-RU" sz="2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4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дел, шт.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explosion val="25"/>
          <c:dLbls>
            <c:numFmt formatCode="General" sourceLinked="0"/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 пользу налоговых органов</c:v>
                </c:pt>
                <c:pt idx="1">
                  <c:v>В пользу налогоплательщиков</c:v>
                </c:pt>
                <c:pt idx="2">
                  <c:v>Частично в пользу налогоплательщиков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63.4</c:v>
                </c:pt>
                <c:pt idx="1">
                  <c:v>18.3</c:v>
                </c:pt>
                <c:pt idx="2">
                  <c:v>18.3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14853835770374"/>
          <c:y val="0.15407684431877813"/>
          <c:w val="0.38782577981866306"/>
          <c:h val="0.78634909319529311"/>
        </c:manualLayout>
      </c:layout>
      <c:overlay val="0"/>
      <c:txPr>
        <a:bodyPr/>
        <a:lstStyle/>
        <a:p>
          <a:pPr>
            <a:defRPr sz="21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 руб.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2.6281314746704563E-2"/>
                  <c:y val="-0.3042854880559379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307,4 млн. </a:t>
                    </a:r>
                    <a:r>
                      <a:rPr lang="ru-RU" smtClean="0"/>
                      <a:t>руб.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5723784101961381E-2"/>
                  <c:y val="-8.322958667819858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</a:t>
                    </a:r>
                    <a:r>
                      <a:rPr lang="ru-RU" dirty="0" smtClean="0"/>
                      <a:t>,4</a:t>
                    </a:r>
                    <a:r>
                      <a:rPr lang="ru-RU" baseline="0" dirty="0" smtClean="0"/>
                      <a:t> млн. руб.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\ &quot;₽&quot;" sourceLinked="0"/>
            <c:txPr>
              <a:bodyPr/>
              <a:lstStyle/>
              <a:p>
                <a:pPr>
                  <a:defRPr sz="2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В пользу налоговых органов</c:v>
                </c:pt>
                <c:pt idx="1">
                  <c:v>В пользу налогоплательщиков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307435000</c:v>
                </c:pt>
                <c:pt idx="1">
                  <c:v>15374000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271967344758983"/>
          <c:y val="0.30208865770912774"/>
          <c:w val="0.36799773222078641"/>
          <c:h val="0.50524661655967174"/>
        </c:manualLayout>
      </c:layout>
      <c:overlay val="0"/>
      <c:txPr>
        <a:bodyPr/>
        <a:lstStyle/>
        <a:p>
          <a:pPr>
            <a:defRPr sz="23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0.0" sourceLinked="0"/>
            <c:txPr>
              <a:bodyPr/>
              <a:lstStyle/>
              <a:p>
                <a:pPr>
                  <a:defRPr sz="2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Общая сумма рассмотренных судами требований, млн. руб.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754.9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General" sourceLinked="0"/>
            <c:txPr>
              <a:bodyPr/>
              <a:lstStyle/>
              <a:p>
                <a:pPr>
                  <a:defRPr sz="2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Общая сумма рассмотренных судами требований, млн. руб.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322.8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54112"/>
        <c:axId val="8164096"/>
      </c:barChart>
      <c:catAx>
        <c:axId val="8154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164096"/>
        <c:crosses val="autoZero"/>
        <c:auto val="1"/>
        <c:lblAlgn val="ctr"/>
        <c:lblOffset val="100"/>
        <c:noMultiLvlLbl val="0"/>
      </c:catAx>
      <c:valAx>
        <c:axId val="8164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1541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0.13433</cdr:x>
      <cdr:y>0.27007</cdr:y>
    </cdr:from>
    <cdr:to>
      <cdr:x>0.25127</cdr:x>
      <cdr:y>0.35121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48071" y="1466509"/>
          <a:ext cx="564181" cy="440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471</a:t>
          </a:r>
          <a:endParaRPr kumimoji="0" lang="ru-RU" sz="14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0.49254</cdr:x>
      <cdr:y>0.37616</cdr:y>
    </cdr:from>
    <cdr:to>
      <cdr:x>0.62157</cdr:x>
      <cdr:y>0.42721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376263" y="2042573"/>
          <a:ext cx="622510" cy="2772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371</a:t>
          </a:r>
          <a:endParaRPr kumimoji="0" lang="ru-RU" sz="14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0.26866</cdr:x>
      <cdr:y>0.00604</cdr:y>
    </cdr:from>
    <cdr:to>
      <cdr:x>0.42995</cdr:x>
      <cdr:y>0.06013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296143" y="32800"/>
          <a:ext cx="778149" cy="2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ctr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lang="en-US" sz="1800" b="1" kern="1200" noProof="0" dirty="0" smtClean="0">
              <a:solidFill>
                <a:srgbClr val="C00000"/>
              </a:solidFill>
              <a:latin typeface="+mj-lt"/>
              <a:ea typeface="+mj-ea"/>
              <a:cs typeface="+mj-cs"/>
            </a:rPr>
            <a:t>483</a:t>
          </a:r>
          <a:endParaRPr kumimoji="0" lang="ru-RU" sz="1800" b="1" i="0" u="none" strike="noStrike" kern="1200" cap="none" spc="0" normalizeH="0" baseline="0" noProof="0" dirty="0" smtClean="0">
            <a:ln>
              <a:noFill/>
            </a:ln>
            <a:solidFill>
              <a:srgbClr val="C00000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0.64179</cdr:x>
      <cdr:y>0.13746</cdr:y>
    </cdr:from>
    <cdr:to>
      <cdr:x>0.81367</cdr:x>
      <cdr:y>0.20508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096343" y="746429"/>
          <a:ext cx="829242" cy="3671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ctr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rPr>
            <a:t>408</a:t>
          </a:r>
          <a:endParaRPr kumimoji="0" lang="ru-RU" sz="1800" b="1" i="0" u="none" strike="noStrike" kern="1200" cap="none" spc="0" normalizeH="0" baseline="0" noProof="0" dirty="0" smtClean="0">
            <a:ln>
              <a:noFill/>
            </a:ln>
            <a:solidFill>
              <a:srgbClr val="C00000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0.34375</cdr:x>
      <cdr:y>0.66</cdr:y>
    </cdr:from>
    <cdr:to>
      <cdr:x>0.54217</cdr:x>
      <cdr:y>0.91397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84176" y="23762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0.55988</cdr:x>
      <cdr:y>0.07978</cdr:y>
    </cdr:from>
    <cdr:to>
      <cdr:x>0.75718</cdr:x>
      <cdr:y>0.13388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656483" y="424806"/>
          <a:ext cx="93610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lang="ru-RU" sz="1400" b="1" kern="1200" dirty="0" smtClean="0">
              <a:solidFill>
                <a:srgbClr val="C00000"/>
              </a:solidFill>
              <a:latin typeface="+mj-lt"/>
              <a:ea typeface="+mj-ea"/>
              <a:cs typeface="+mj-cs"/>
            </a:rPr>
            <a:t>-</a:t>
          </a:r>
          <a:r>
            <a:rPr lang="en-US" sz="1400" b="1" kern="1200" dirty="0" smtClean="0">
              <a:solidFill>
                <a:srgbClr val="C00000"/>
              </a:solidFill>
              <a:latin typeface="+mj-lt"/>
              <a:ea typeface="+mj-ea"/>
              <a:cs typeface="+mj-cs"/>
            </a:rPr>
            <a:t>15</a:t>
          </a:r>
          <a:r>
            <a:rPr lang="ru-RU" sz="1400" b="1" kern="1200" dirty="0" smtClean="0">
              <a:solidFill>
                <a:srgbClr val="C00000"/>
              </a:solidFill>
              <a:latin typeface="+mj-lt"/>
              <a:ea typeface="+mj-ea"/>
              <a:cs typeface="+mj-cs"/>
            </a:rPr>
            <a:t>,5</a:t>
          </a:r>
          <a:r>
            <a: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rPr>
            <a:t>%</a:t>
          </a:r>
          <a:endParaRPr kumimoji="0" lang="ru-RU" sz="1400" b="1" i="0" u="none" strike="noStrike" kern="1200" cap="none" spc="0" normalizeH="0" baseline="0" noProof="0" dirty="0" smtClean="0">
            <a:ln>
              <a:noFill/>
            </a:ln>
            <a:solidFill>
              <a:srgbClr val="C00000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0.40298</cdr:x>
      <cdr:y>0.0579</cdr:y>
    </cdr:from>
    <cdr:to>
      <cdr:x>0.67591</cdr:x>
      <cdr:y>0.16583</cdr:y>
    </cdr:to>
    <cdr:cxnSp macro="">
      <cdr:nvCxnSpPr>
        <cdr:cNvPr id="11" name="Прямая со стрелкой 10"/>
        <cdr:cNvCxnSpPr/>
      </cdr:nvCxnSpPr>
      <cdr:spPr>
        <a:xfrm xmlns:a="http://schemas.openxmlformats.org/drawingml/2006/main">
          <a:off x="1944215" y="314381"/>
          <a:ext cx="1316738" cy="586073"/>
        </a:xfrm>
        <a:prstGeom xmlns:a="http://schemas.openxmlformats.org/drawingml/2006/main" prst="straightConnector1">
          <a:avLst/>
        </a:prstGeom>
        <a:ln xmlns:a="http://schemas.openxmlformats.org/drawingml/2006/main" w="19050">
          <a:tailEnd type="arrow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0.58209</cdr:x>
      <cdr:y>0.24355</cdr:y>
    </cdr:from>
    <cdr:to>
      <cdr:x>0.64433</cdr:x>
      <cdr:y>0.56568</cdr:y>
    </cdr:to>
    <cdr:sp macro="" textlink="">
      <cdr:nvSpPr>
        <cdr:cNvPr id="12" name="Левая фигурная скобка 11"/>
        <cdr:cNvSpPr/>
      </cdr:nvSpPr>
      <cdr:spPr>
        <a:xfrm xmlns:a="http://schemas.openxmlformats.org/drawingml/2006/main">
          <a:off x="2808311" y="1322493"/>
          <a:ext cx="300296" cy="1749180"/>
        </a:xfrm>
        <a:prstGeom xmlns:a="http://schemas.openxmlformats.org/drawingml/2006/main" prst="leftBrace">
          <a:avLst>
            <a:gd name="adj1" fmla="val 75353"/>
            <a:gd name="adj2" fmla="val 50000"/>
          </a:avLst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lIns="127097" tIns="63547" rIns="127097" bIns="63547" rtlCol="0" anchor="ctr"/>
        <a:lstStyle xmlns:a="http://schemas.openxmlformats.org/drawingml/2006/main">
          <a:defPPr>
            <a:defRPr lang="ru-RU"/>
          </a:defPPr>
          <a:lvl1pPr marL="0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99205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98412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497617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996824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496029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95234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94441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993647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defTabSz="1134347"/>
          <a:endParaRPr lang="ru-RU">
            <a:solidFill>
              <a:prstClr val="black"/>
            </a:solidFill>
          </a:endParaRPr>
        </a:p>
      </cdr:txBody>
    </cdr:sp>
  </cdr:relSizeAnchor>
  <cdr:relSizeAnchor xmlns:cdr="http://schemas.openxmlformats.org/drawingml/2006/chartDrawing">
    <cdr:from>
      <cdr:x>0.19403</cdr:x>
      <cdr:y>0.1242</cdr:y>
    </cdr:from>
    <cdr:to>
      <cdr:x>0.25627</cdr:x>
      <cdr:y>0.56568</cdr:y>
    </cdr:to>
    <cdr:sp macro="" textlink="">
      <cdr:nvSpPr>
        <cdr:cNvPr id="13" name="Левая фигурная скобка 12"/>
        <cdr:cNvSpPr/>
      </cdr:nvSpPr>
      <cdr:spPr>
        <a:xfrm xmlns:a="http://schemas.openxmlformats.org/drawingml/2006/main">
          <a:off x="936103" y="674421"/>
          <a:ext cx="300296" cy="2397252"/>
        </a:xfrm>
        <a:prstGeom xmlns:a="http://schemas.openxmlformats.org/drawingml/2006/main" prst="leftBrace">
          <a:avLst>
            <a:gd name="adj1" fmla="val 75353"/>
            <a:gd name="adj2" fmla="val 50000"/>
          </a:avLst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lIns="127097" tIns="63547" rIns="127097" bIns="63547" rtlCol="0" anchor="ctr"/>
        <a:lstStyle xmlns:a="http://schemas.openxmlformats.org/drawingml/2006/main">
          <a:defPPr>
            <a:defRPr lang="ru-RU"/>
          </a:defPPr>
          <a:lvl1pPr marL="0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99205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98412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497617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996824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496029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95234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94441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993647" algn="l" defTabSz="998412" rtl="0" eaLnBrk="1" latinLnBrk="0" hangingPunct="1"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defTabSz="1134347"/>
          <a:endParaRPr lang="ru-RU">
            <a:solidFill>
              <a:prstClr val="black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0.41322</cdr:x>
      <cdr:y>0.43137</cdr:y>
    </cdr:from>
    <cdr:to>
      <cdr:x>0.52893</cdr:x>
      <cdr:y>0.58824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3600400" y="1584177"/>
          <a:ext cx="1008112" cy="576063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6"/>
        </a:lnRef>
        <a:fillRef xmlns:a="http://schemas.openxmlformats.org/drawingml/2006/main" idx="2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57.2 %</a:t>
          </a:r>
          <a:endParaRPr lang="ru-RU" sz="2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085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520"/>
            <a:ext cx="10691812" cy="756074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/>
              <a:t>Результаты правоприменительной практики налоговых органов по досудебному и судебному урегулированию налоговых споров по итогам  2020 года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4252" y="5940871"/>
            <a:ext cx="8136904" cy="1356259"/>
          </a:xfrm>
        </p:spPr>
        <p:txBody>
          <a:bodyPr>
            <a:normAutofit fontScale="85000" lnSpcReduction="20000"/>
          </a:bodyPr>
          <a:lstStyle/>
          <a:p>
            <a:r>
              <a:rPr lang="ru-RU" sz="2200" dirty="0" smtClean="0"/>
              <a:t>Заместитель руководителя УФНС России по Удмуртской Республике</a:t>
            </a:r>
          </a:p>
          <a:p>
            <a:r>
              <a:rPr lang="ru-RU" sz="2200" b="1" dirty="0" smtClean="0"/>
              <a:t>Хабибуллин Марат </a:t>
            </a:r>
            <a:r>
              <a:rPr lang="ru-RU" sz="2200" b="1" dirty="0" err="1" smtClean="0"/>
              <a:t>Марсельевич</a:t>
            </a:r>
            <a:endParaRPr lang="en-US" sz="2200" b="1" dirty="0" smtClean="0"/>
          </a:p>
          <a:p>
            <a:endParaRPr lang="en-US" dirty="0"/>
          </a:p>
          <a:p>
            <a:r>
              <a:rPr lang="ru-RU" sz="1900" dirty="0" smtClean="0"/>
              <a:t>11.03.2021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412297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cap="all" dirty="0" smtClean="0"/>
              <a:t>Динамика рассмотрения жалоб</a:t>
            </a:r>
            <a:endParaRPr lang="ru-RU" sz="3200" cap="al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488465"/>
              </p:ext>
            </p:extLst>
          </p:nvPr>
        </p:nvGraphicFramePr>
        <p:xfrm>
          <a:off x="522165" y="1666050"/>
          <a:ext cx="4824536" cy="5430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885233"/>
              </p:ext>
            </p:extLst>
          </p:nvPr>
        </p:nvGraphicFramePr>
        <p:xfrm>
          <a:off x="5282230" y="2235364"/>
          <a:ext cx="5105030" cy="4129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008112"/>
                <a:gridCol w="936104"/>
                <a:gridCol w="1432622"/>
              </a:tblGrid>
              <a:tr h="825825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 smtClean="0"/>
                    </a:p>
                    <a:p>
                      <a:pPr algn="ctr"/>
                      <a:r>
                        <a:rPr lang="ru-RU" sz="1900" dirty="0" smtClean="0"/>
                        <a:t>2019г.</a:t>
                      </a:r>
                      <a:r>
                        <a:rPr lang="en-US" sz="1900" dirty="0" smtClean="0"/>
                        <a:t> 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 smtClean="0"/>
                    </a:p>
                    <a:p>
                      <a:pPr algn="ctr"/>
                      <a:r>
                        <a:rPr lang="ru-RU" sz="1900" dirty="0" smtClean="0"/>
                        <a:t>2020г. 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Снижение, %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</a:tr>
              <a:tr h="825825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Юридические лица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154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119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-</a:t>
                      </a:r>
                      <a:r>
                        <a:rPr lang="en-US" sz="1900" dirty="0" smtClean="0"/>
                        <a:t>22</a:t>
                      </a:r>
                      <a:r>
                        <a:rPr lang="ru-RU" sz="1900" dirty="0" smtClean="0"/>
                        <a:t>,</a:t>
                      </a:r>
                      <a:r>
                        <a:rPr lang="en-US" sz="1900" dirty="0" smtClean="0"/>
                        <a:t>7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</a:tr>
              <a:tr h="825825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ИП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92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45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-5</a:t>
                      </a:r>
                      <a:r>
                        <a:rPr lang="en-US" sz="1900" dirty="0" smtClean="0"/>
                        <a:t>1</a:t>
                      </a:r>
                      <a:r>
                        <a:rPr lang="ru-RU" sz="1900" dirty="0" smtClean="0"/>
                        <a:t>,1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</a:tr>
              <a:tr h="825825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Физические лица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63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50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-</a:t>
                      </a:r>
                      <a:r>
                        <a:rPr lang="en-US" sz="1900" dirty="0" smtClean="0"/>
                        <a:t>20</a:t>
                      </a:r>
                      <a:r>
                        <a:rPr lang="ru-RU" sz="1900" dirty="0" smtClean="0"/>
                        <a:t>,</a:t>
                      </a:r>
                      <a:r>
                        <a:rPr lang="en-US" sz="1900" dirty="0" smtClean="0"/>
                        <a:t>6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</a:tr>
              <a:tr h="825825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Итого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309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214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-</a:t>
                      </a:r>
                      <a:r>
                        <a:rPr lang="en-US" sz="1900" dirty="0" smtClean="0"/>
                        <a:t>30</a:t>
                      </a:r>
                      <a:r>
                        <a:rPr lang="ru-RU" sz="1900" dirty="0" smtClean="0"/>
                        <a:t>,</a:t>
                      </a:r>
                      <a:r>
                        <a:rPr lang="en-US" sz="1900" dirty="0" smtClean="0"/>
                        <a:t>7</a:t>
                      </a:r>
                      <a:endParaRPr lang="ru-RU" sz="1900" dirty="0"/>
                    </a:p>
                  </a:txBody>
                  <a:tcPr marL="127111" marR="127111" marT="63556" marB="63556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346700" y="1404367"/>
            <a:ext cx="5040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449787">
              <a:spcBef>
                <a:spcPct val="0"/>
              </a:spcBef>
            </a:pPr>
            <a:r>
              <a:rPr lang="ru-RU" sz="1600" b="1" dirty="0">
                <a:solidFill>
                  <a:srgbClr val="005AA9"/>
                </a:solidFill>
              </a:rPr>
              <a:t>Структура </a:t>
            </a:r>
            <a:r>
              <a:rPr lang="ru-RU" sz="1600" b="1" dirty="0" smtClean="0">
                <a:solidFill>
                  <a:srgbClr val="005AA9"/>
                </a:solidFill>
              </a:rPr>
              <a:t>рассмотренных жалоб </a:t>
            </a:r>
            <a:r>
              <a:rPr lang="ru-RU" sz="1600" b="1" dirty="0">
                <a:solidFill>
                  <a:srgbClr val="005AA9"/>
                </a:solidFill>
              </a:rPr>
              <a:t>на действия (бездействие</a:t>
            </a:r>
            <a:r>
              <a:rPr lang="ru-RU" sz="1600" b="1" dirty="0" smtClean="0">
                <a:solidFill>
                  <a:srgbClr val="005AA9"/>
                </a:solidFill>
              </a:rPr>
              <a:t>), </a:t>
            </a:r>
            <a:r>
              <a:rPr lang="ru-RU" sz="1600" b="1" dirty="0">
                <a:solidFill>
                  <a:srgbClr val="005AA9"/>
                </a:solidFill>
              </a:rPr>
              <a:t>ст. 101.4 НК РФ, иные ненормативные акты в разрезе налогоплательщиков</a:t>
            </a:r>
          </a:p>
        </p:txBody>
      </p:sp>
    </p:spTree>
    <p:extLst>
      <p:ext uri="{BB962C8B-B14F-4D97-AF65-F5344CB8AC3E}">
        <p14:creationId xmlns:p14="http://schemas.microsoft.com/office/powerpoint/2010/main" val="4023100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2020 ГОДУ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КОЛИЧЕСТВО РАССМОТРЕННЫХ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СУДЕБНЫХ ДЕЛ ПО НАЛОГОВЫМ СПОРАМ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ПОСЛЕ ДОСУДЕБНОГО ОБЖАЛОВАНИЯ </a:t>
            </a:r>
            <a:r>
              <a:rPr lang="ru-RU" sz="2400" cap="all" dirty="0" smtClean="0">
                <a:solidFill>
                  <a:schemeClr val="accent6">
                    <a:lumMod val="75000"/>
                  </a:schemeClr>
                </a:solidFill>
              </a:rPr>
              <a:t>СНИЗИЛОСЬ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6" name="Блок-схема: ручной ввод 5"/>
          <p:cNvSpPr/>
          <p:nvPr/>
        </p:nvSpPr>
        <p:spPr>
          <a:xfrm flipH="1">
            <a:off x="3330475" y="1836415"/>
            <a:ext cx="4203804" cy="2195489"/>
          </a:xfrm>
          <a:prstGeom prst="flowChartManualInpu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334945" y="1836415"/>
            <a:ext cx="2657291" cy="2215914"/>
          </a:xfrm>
          <a:prstGeom prst="ellipse">
            <a:avLst/>
          </a:prstGeom>
          <a:pattFill prst="pct20">
            <a:fgClr>
              <a:schemeClr val="tx2">
                <a:lumMod val="75000"/>
              </a:schemeClr>
            </a:fgClr>
            <a:bgClr>
              <a:srgbClr val="D2DAEA"/>
            </a:bgClr>
          </a:pattFill>
          <a:ln w="63500" cmpd="thickThin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165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67365" y="6052006"/>
            <a:ext cx="6056886" cy="8756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67365" y="4322897"/>
            <a:ext cx="6056886" cy="8756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714723" y="4345692"/>
            <a:ext cx="5438832" cy="78784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wrap="none" lIns="104294" tIns="52147" rIns="104294" bIns="52147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3200" dirty="0" smtClean="0">
                <a:solidFill>
                  <a:schemeClr val="lt1"/>
                </a:solidFill>
                <a:latin typeface="Arial Narrow" panose="020B0606020202030204" pitchFamily="34" charset="0"/>
              </a:rPr>
              <a:t>Оспаривание решений</a:t>
            </a:r>
            <a:r>
              <a:rPr lang="ru-RU" dirty="0" smtClean="0">
                <a:solidFill>
                  <a:schemeClr val="lt1"/>
                </a:solidFill>
                <a:latin typeface="Arial Narrow" panose="020B0606020202030204" pitchFamily="34" charset="0"/>
              </a:rPr>
              <a:t>    </a:t>
            </a:r>
            <a:r>
              <a:rPr lang="en-US" sz="3600" b="1" dirty="0" smtClean="0">
                <a:solidFill>
                  <a:schemeClr val="lt1"/>
                </a:solidFill>
                <a:latin typeface="Arial Narrow" panose="020B0606020202030204" pitchFamily="34" charset="0"/>
              </a:rPr>
              <a:t>44</a:t>
            </a:r>
            <a:endParaRPr lang="ru-RU" dirty="0">
              <a:solidFill>
                <a:schemeClr val="lt1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07034" y="6214391"/>
            <a:ext cx="5438832" cy="71619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wrap="none" lIns="104294" tIns="52147" rIns="104294" bIns="52147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3200" dirty="0">
                <a:solidFill>
                  <a:schemeClr val="lt1"/>
                </a:solidFill>
                <a:latin typeface="Arial Narrow" panose="020B0606020202030204" pitchFamily="34" charset="0"/>
              </a:rPr>
              <a:t>Оспаривание </a:t>
            </a:r>
            <a:r>
              <a:rPr lang="ru-RU" sz="3200" dirty="0" smtClean="0">
                <a:solidFill>
                  <a:schemeClr val="lt1"/>
                </a:solidFill>
                <a:latin typeface="Arial Narrow" panose="020B0606020202030204" pitchFamily="34" charset="0"/>
              </a:rPr>
              <a:t>действий  </a:t>
            </a:r>
            <a:r>
              <a:rPr lang="en-US" sz="3600" b="1" dirty="0" smtClean="0">
                <a:solidFill>
                  <a:schemeClr val="lt1"/>
                </a:solidFill>
                <a:latin typeface="Arial Narrow" panose="020B0606020202030204" pitchFamily="34" charset="0"/>
              </a:rPr>
              <a:t>32</a:t>
            </a:r>
            <a:endParaRPr lang="ru-RU" sz="3600" b="1" dirty="0">
              <a:solidFill>
                <a:schemeClr val="lt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163436" y="5876623"/>
            <a:ext cx="1698349" cy="1355218"/>
          </a:xfrm>
          <a:prstGeom prst="ellipse">
            <a:avLst/>
          </a:prstGeom>
          <a:solidFill>
            <a:srgbClr val="FF7D2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529" tIns="37529" rIns="37529" bIns="37529" rtlCol="0" anchor="ctr"/>
          <a:lstStyle/>
          <a:p>
            <a:pPr algn="ctr"/>
            <a:r>
              <a:rPr lang="en-US" sz="4000" dirty="0" smtClean="0">
                <a:latin typeface="Arial Narrow" panose="020B0606020202030204" pitchFamily="34" charset="0"/>
              </a:rPr>
              <a:t>56</a:t>
            </a:r>
            <a:endParaRPr lang="ru-RU" sz="4000" dirty="0">
              <a:latin typeface="Arial Narrow" panose="020B060602020203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078520" y="4137308"/>
            <a:ext cx="1708218" cy="1351146"/>
          </a:xfrm>
          <a:prstGeom prst="ellipse">
            <a:avLst/>
          </a:prstGeom>
          <a:solidFill>
            <a:srgbClr val="FF7D2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529" tIns="37529" rIns="37529" bIns="37529" rtlCol="0" anchor="ctr"/>
          <a:lstStyle/>
          <a:p>
            <a:pPr algn="ctr"/>
            <a:r>
              <a:rPr lang="en-US" sz="4000" dirty="0" smtClean="0">
                <a:latin typeface="Arial Narrow" panose="020B0606020202030204" pitchFamily="34" charset="0"/>
              </a:rPr>
              <a:t>109</a:t>
            </a:r>
            <a:endParaRPr lang="ru-RU" sz="4000" dirty="0">
              <a:latin typeface="Arial Narrow" panose="020B0606020202030204" pitchFamily="34" charset="0"/>
            </a:endParaRPr>
          </a:p>
        </p:txBody>
      </p:sp>
      <p:sp>
        <p:nvSpPr>
          <p:cNvPr id="16" name="Объект 15"/>
          <p:cNvSpPr txBox="1">
            <a:spLocks noGrp="1"/>
          </p:cNvSpPr>
          <p:nvPr>
            <p:ph idx="1"/>
          </p:nvPr>
        </p:nvSpPr>
        <p:spPr>
          <a:xfrm>
            <a:off x="493833" y="5485573"/>
            <a:ext cx="3165439" cy="36932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2019 год</a:t>
            </a:r>
            <a:endParaRPr lang="ru-RU" sz="18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Объект 15"/>
          <p:cNvSpPr txBox="1">
            <a:spLocks/>
          </p:cNvSpPr>
          <p:nvPr/>
        </p:nvSpPr>
        <p:spPr>
          <a:xfrm>
            <a:off x="6138788" y="5507301"/>
            <a:ext cx="3165439" cy="369322"/>
          </a:xfrm>
          <a:prstGeom prst="rect">
            <a:avLst/>
          </a:prstGeom>
          <a:noFill/>
        </p:spPr>
        <p:txBody>
          <a:bodyPr vert="horz" wrap="square" lIns="91429" tIns="45715" rIns="91429" bIns="45715" rtlCol="0">
            <a:sp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2020 год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50507" y="4322897"/>
            <a:ext cx="2466254" cy="80020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ru-RU" sz="46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- </a:t>
            </a: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6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0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%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24251" y="6127478"/>
            <a:ext cx="2466254" cy="80020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ru-RU" sz="46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- 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43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%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388844" y="2072395"/>
            <a:ext cx="2241614" cy="1931873"/>
          </a:xfrm>
          <a:prstGeom prst="ellipse">
            <a:avLst/>
          </a:prstGeom>
          <a:solidFill>
            <a:srgbClr val="005AA9">
              <a:alpha val="87000"/>
            </a:srgbClr>
          </a:solidFill>
          <a:ln w="47625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en-US" sz="4000" dirty="0" smtClean="0">
                <a:latin typeface="Arial Narrow" panose="020B0606020202030204" pitchFamily="34" charset="0"/>
              </a:rPr>
              <a:t>76</a:t>
            </a:r>
            <a:endParaRPr lang="ru-RU" sz="4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092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СВЕДЕНИЯ О ЖАЛОБАХ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ПО ГОСУДАРСТВЕННОЙ РЕГИСТРАЦИИ </a:t>
            </a:r>
            <a:r>
              <a:rPr lang="ru-RU" sz="2400" dirty="0" smtClean="0"/>
              <a:t>ЗА 2020 ГОД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6255160" y="1752765"/>
            <a:ext cx="1819087" cy="1567281"/>
          </a:xfrm>
          <a:prstGeom prst="ellipse">
            <a:avLst/>
          </a:prstGeom>
          <a:noFill/>
          <a:ln w="57150">
            <a:solidFill>
              <a:srgbClr val="5283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8483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dirty="0" smtClean="0">
                <a:solidFill>
                  <a:srgbClr val="F79646">
                    <a:lumMod val="75000"/>
                  </a:srgbClr>
                </a:solidFill>
                <a:latin typeface="Arial Narrow" panose="020B0606020202030204" pitchFamily="34" charset="0"/>
              </a:rPr>
              <a:t>136</a:t>
            </a:r>
            <a:endParaRPr lang="ru-RU" sz="5400" dirty="0">
              <a:solidFill>
                <a:srgbClr val="F79646">
                  <a:lumMod val="75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2737" y="1946517"/>
            <a:ext cx="5519636" cy="123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62" tIns="44881" rIns="89762" bIns="44881" anchor="ctr"/>
          <a:lstStyle>
            <a:lvl1pPr defTabSz="1039813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39813">
              <a:spcBef>
                <a:spcPct val="20000"/>
              </a:spcBef>
              <a:buFont typeface="Arial" panose="020B0604020202020204" pitchFamily="34" charset="0"/>
              <a:defRPr sz="24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398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39813">
              <a:lnSpc>
                <a:spcPts val="1800"/>
              </a:lnSpc>
              <a:spcBef>
                <a:spcPts val="400"/>
              </a:spcBef>
              <a:buFont typeface="Arial" panose="020B0604020202020204" pitchFamily="34" charset="0"/>
              <a:defRPr sz="17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39813">
              <a:lnSpc>
                <a:spcPts val="1800"/>
              </a:lnSpc>
              <a:spcBef>
                <a:spcPts val="400"/>
              </a:spcBef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Количество жалоб, </a:t>
            </a:r>
            <a:r>
              <a:rPr lang="ru-RU" altLang="ru-RU" sz="3200" i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единиц (осталось на том же уровне)</a:t>
            </a:r>
            <a:endParaRPr lang="ru-RU" altLang="ru-RU" sz="3200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61590" y="3726929"/>
            <a:ext cx="5519636" cy="123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62" tIns="44881" rIns="89762" bIns="44881" anchor="ctr"/>
          <a:lstStyle>
            <a:lvl1pPr defTabSz="1039813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39813">
              <a:spcBef>
                <a:spcPct val="20000"/>
              </a:spcBef>
              <a:buFont typeface="Arial" panose="020B0604020202020204" pitchFamily="34" charset="0"/>
              <a:defRPr sz="24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398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39813">
              <a:lnSpc>
                <a:spcPts val="1800"/>
              </a:lnSpc>
              <a:spcBef>
                <a:spcPts val="400"/>
              </a:spcBef>
              <a:buFont typeface="Arial" panose="020B0604020202020204" pitchFamily="34" charset="0"/>
              <a:defRPr sz="17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39813">
              <a:lnSpc>
                <a:spcPts val="1800"/>
              </a:lnSpc>
              <a:spcBef>
                <a:spcPts val="400"/>
              </a:spcBef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Удельный вес удовлетворенных жалоб, </a:t>
            </a:r>
            <a:r>
              <a:rPr lang="ru-RU" altLang="ru-RU" sz="3200" i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</a:t>
            </a:r>
            <a:endParaRPr lang="ru-RU" altLang="ru-RU" sz="3200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263974" y="3560752"/>
            <a:ext cx="1819087" cy="1567281"/>
          </a:xfrm>
          <a:prstGeom prst="ellipse">
            <a:avLst/>
          </a:prstGeom>
          <a:noFill/>
          <a:ln w="57150">
            <a:solidFill>
              <a:srgbClr val="5283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8483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dirty="0" smtClean="0">
                <a:solidFill>
                  <a:srgbClr val="F79646">
                    <a:lumMod val="75000"/>
                  </a:srgbClr>
                </a:solidFill>
                <a:latin typeface="Arial Narrow" panose="020B0606020202030204" pitchFamily="34" charset="0"/>
              </a:rPr>
              <a:t>8</a:t>
            </a:r>
            <a:endParaRPr lang="ru-RU" sz="5400" dirty="0">
              <a:solidFill>
                <a:srgbClr val="F79646">
                  <a:lumMod val="75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8268554" y="4024427"/>
            <a:ext cx="534143" cy="639930"/>
          </a:xfrm>
          <a:prstGeom prst="down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 w="12700">
            <a:solidFill>
              <a:srgbClr val="618C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712" tIns="41857" rIns="83712" bIns="41857" anchor="ctr"/>
          <a:lstStyle/>
          <a:p>
            <a:pPr algn="ctr" defTabSz="880919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700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829568" y="4061397"/>
            <a:ext cx="12907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dirty="0" smtClean="0">
                <a:solidFill>
                  <a:srgbClr val="E46C0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</a:t>
            </a:r>
            <a:r>
              <a:rPr lang="ru-RU" altLang="ru-RU" sz="3200" dirty="0" smtClean="0">
                <a:solidFill>
                  <a:srgbClr val="E46C0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14 </a:t>
            </a:r>
            <a:r>
              <a:rPr lang="ru-RU" altLang="ru-RU" sz="2800" dirty="0" err="1" smtClean="0">
                <a:solidFill>
                  <a:srgbClr val="E46C0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п.п</a:t>
            </a:r>
            <a:r>
              <a:rPr lang="ru-RU" altLang="ru-RU" sz="2800" dirty="0" smtClean="0">
                <a:solidFill>
                  <a:srgbClr val="E46C0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ru-RU" altLang="ru-RU" sz="1200" dirty="0">
              <a:solidFill>
                <a:srgbClr val="595959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61590" y="5724847"/>
            <a:ext cx="5519636" cy="123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62" tIns="44881" rIns="89762" bIns="44881" anchor="ctr"/>
          <a:lstStyle>
            <a:lvl1pPr defTabSz="1039813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39813">
              <a:spcBef>
                <a:spcPct val="20000"/>
              </a:spcBef>
              <a:buFont typeface="Arial" panose="020B0604020202020204" pitchFamily="34" charset="0"/>
              <a:defRPr sz="24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398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39813">
              <a:lnSpc>
                <a:spcPts val="1800"/>
              </a:lnSpc>
              <a:spcBef>
                <a:spcPts val="400"/>
              </a:spcBef>
              <a:buFont typeface="Arial" panose="020B0604020202020204" pitchFamily="34" charset="0"/>
              <a:defRPr sz="17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39813">
              <a:lnSpc>
                <a:spcPts val="1800"/>
              </a:lnSpc>
              <a:spcBef>
                <a:spcPts val="400"/>
              </a:spcBef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39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Количество судебных актов после досудебного обжалования решений о госрегистрации (об отказе в госрегистрации), </a:t>
            </a:r>
            <a:r>
              <a:rPr lang="ru-RU" altLang="ru-RU" sz="28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единиц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z="2800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263974" y="5419139"/>
            <a:ext cx="1819087" cy="1567281"/>
          </a:xfrm>
          <a:prstGeom prst="ellipse">
            <a:avLst/>
          </a:prstGeom>
          <a:noFill/>
          <a:ln w="57150">
            <a:solidFill>
              <a:srgbClr val="5283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88483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dirty="0" smtClean="0">
                <a:solidFill>
                  <a:srgbClr val="F79646">
                    <a:lumMod val="75000"/>
                  </a:srgbClr>
                </a:solidFill>
                <a:latin typeface="Arial Narrow" panose="020B0606020202030204" pitchFamily="34" charset="0"/>
              </a:rPr>
              <a:t>6</a:t>
            </a:r>
            <a:endParaRPr lang="ru-RU" sz="5400" dirty="0">
              <a:solidFill>
                <a:srgbClr val="F79646">
                  <a:lumMod val="75000"/>
                </a:srgb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865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396255"/>
            <a:ext cx="8561139" cy="223224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дел, рассмотренных арбитражными судами и судами общей юрисдикции за 2020 год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738188" y="1980431"/>
            <a:ext cx="8561139" cy="867222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2020 году судами рассмотрено 93 дела, из которых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38001352"/>
              </p:ext>
            </p:extLst>
          </p:nvPr>
        </p:nvGraphicFramePr>
        <p:xfrm>
          <a:off x="954212" y="2700511"/>
          <a:ext cx="8561388" cy="4248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189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468263"/>
            <a:ext cx="8561139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Рассмотрено судебных дел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2020 год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54265024"/>
              </p:ext>
            </p:extLst>
          </p:nvPr>
        </p:nvGraphicFramePr>
        <p:xfrm>
          <a:off x="1782233" y="1404320"/>
          <a:ext cx="7128933" cy="4752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837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324247"/>
            <a:ext cx="8561139" cy="15121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Суммы рассмотренных судами требований за 2020 год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0196" y="1692399"/>
            <a:ext cx="9217024" cy="144016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сумма рассмотренных требований составила 322,8 млн. руб., из которых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50555710"/>
              </p:ext>
            </p:extLst>
          </p:nvPr>
        </p:nvGraphicFramePr>
        <p:xfrm>
          <a:off x="1242244" y="2844527"/>
          <a:ext cx="8208912" cy="4104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530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0276" y="180231"/>
            <a:ext cx="90010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Общая сумма рассмотренных судами требований за 2020 год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5868863"/>
            <a:ext cx="8561139" cy="1227262"/>
          </a:xfrm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суммы требований, рассмотренных в пользу налоговых органов, увеличились на 17, 3 % и составило 95,2 % (в 2019 – 77,9%)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25311428"/>
              </p:ext>
            </p:extLst>
          </p:nvPr>
        </p:nvGraphicFramePr>
        <p:xfrm>
          <a:off x="954212" y="2052439"/>
          <a:ext cx="871296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475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3852639"/>
            <a:ext cx="8580438" cy="1219199"/>
          </a:xfrm>
        </p:spPr>
        <p:txBody>
          <a:bodyPr/>
          <a:lstStyle/>
          <a:p>
            <a:pPr algn="ctr">
              <a:defRPr/>
            </a:pPr>
            <a:r>
              <a:rPr lang="ru-RU" cap="all" dirty="0"/>
              <a:t>Спасибо за внимание!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  <p:pic>
        <p:nvPicPr>
          <p:cNvPr id="5" name="Изображение 1" descr="FNS_vizitka_for_rukovodstvo.p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556" y="684287"/>
            <a:ext cx="2360928" cy="245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3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разец слайдов с фирменным стилем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2514</TotalTime>
  <Words>305</Words>
  <Application>Microsoft Office PowerPoint</Application>
  <PresentationFormat>Произвольный</PresentationFormat>
  <Paragraphs>79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Образец слайдов с фирменным стилем</vt:lpstr>
      <vt:lpstr>Результаты правоприменительной практики налоговых органов по досудебному и судебному урегулированию налоговых споров по итогам  2020 года</vt:lpstr>
      <vt:lpstr>Динамика рассмотрения жалоб</vt:lpstr>
      <vt:lpstr>В 2020 ГОДУ КОЛИЧЕСТВО РАССМОТРЕННЫХ СУДЕБНЫХ ДЕЛ ПО НАЛОГОВЫМ СПОРАМ ПОСЛЕ ДОСУДЕБНОГО ОБЖАЛОВАНИЯ СНИЗИЛОСЬ</vt:lpstr>
      <vt:lpstr>СВЕДЕНИЯ О ЖАЛОБАХ ПО ГОСУДАРСТВЕННОЙ РЕГИСТРАЦИИ ЗА 2020 ГОД</vt:lpstr>
      <vt:lpstr>Количество дел, рассмотренных арбитражными судами и судами общей юрисдикции за 2020 год </vt:lpstr>
      <vt:lpstr>Рассмотрено судебных дел за 2020 год</vt:lpstr>
      <vt:lpstr>Суммы рассмотренных судами требований за 2020 год</vt:lpstr>
      <vt:lpstr>Общая сумма рассмотренных судами требований за 2020 год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Хижняк Анна Сергеевна</dc:creator>
  <cp:lastModifiedBy>Еланцева Марина Николаевна</cp:lastModifiedBy>
  <cp:revision>133</cp:revision>
  <cp:lastPrinted>2020-09-04T09:11:24Z</cp:lastPrinted>
  <dcterms:created xsi:type="dcterms:W3CDTF">2019-08-12T09:59:02Z</dcterms:created>
  <dcterms:modified xsi:type="dcterms:W3CDTF">2021-03-11T10:34:43Z</dcterms:modified>
</cp:coreProperties>
</file>